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79" r:id="rId8"/>
    <p:sldId id="261" r:id="rId9"/>
    <p:sldId id="262" r:id="rId10"/>
    <p:sldId id="263" r:id="rId11"/>
    <p:sldId id="264" r:id="rId12"/>
    <p:sldId id="283" r:id="rId13"/>
    <p:sldId id="282" r:id="rId14"/>
    <p:sldId id="265" r:id="rId15"/>
    <p:sldId id="266" r:id="rId16"/>
    <p:sldId id="267" r:id="rId17"/>
    <p:sldId id="284" r:id="rId18"/>
    <p:sldId id="280" r:id="rId19"/>
    <p:sldId id="268" r:id="rId20"/>
    <p:sldId id="269" r:id="rId21"/>
    <p:sldId id="270" r:id="rId22"/>
    <p:sldId id="281" r:id="rId23"/>
    <p:sldId id="271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994" autoAdjust="0"/>
  </p:normalViewPr>
  <p:slideViewPr>
    <p:cSldViewPr snapToGrid="0">
      <p:cViewPr varScale="1">
        <p:scale>
          <a:sx n="99" d="100"/>
          <a:sy n="99" d="100"/>
        </p:scale>
        <p:origin x="-9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272B8-D786-4CF4-BA05-A746DAB5A2E5}" type="datetimeFigureOut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BBCE1-C348-47FC-A105-85482619A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57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BBCE1-C348-47FC-A105-85482619AE4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22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8D22-2D5C-42C6-B3BF-79F27E5CF121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40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A818-D3E6-4649-8866-0C7C4B48B2CB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34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B109-29BD-4088-B5C5-541BED0D1E81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69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D4D2-2102-4F0A-A602-B2178FDE9471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4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EDC3-9810-4DCE-AB79-024FCA85C0BD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64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7C46-7D83-43EB-9BC3-05B28780383D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4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EED-EA37-4E07-B04C-10797447D5A8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5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C27B-6A23-437B-8B94-24D2AA5CA04B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3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7CA9-058F-4F72-AAF3-EC186A1EDA28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5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042F-10ED-44E7-889A-7D9319C0795F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22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6F4D-F50A-4F01-AD68-6DEE4CBA5B66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8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35C3-EEC9-40BA-8653-2743A778B37A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728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F34939-3A9F-4E52-8212-2119F068E6F6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0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C7A4-66E6-4C01-A326-5BDD6F5F432C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08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6550-F03A-4B11-A106-9F8E924B6D5D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7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2238-65F2-4FAF-9BD9-33254331E70B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45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8D18-DE5E-4B44-ABFF-7F7F0E805C62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48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B726-C917-4FCA-8488-9885A07BDD49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5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39B1-DA04-4C81-BF2D-FD8891012B36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DE17-107B-4FA6-95CE-01F53CC0CE84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25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19E-2E4F-4920-A235-CC5C22949272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53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168B-E375-4924-A159-CA7B0089F3D4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06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FF9051-139E-490E-B03E-083DB0A4498E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DCBF5-2710-4B55-A458-503448F2C7F8}" type="datetime1">
              <a:rPr lang="zh-TW" altLang="en-US" smtClean="0"/>
              <a:t>2017/10/3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49981B2-7F98-41EA-ADC5-044D1E84A54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4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/>
              <a:t>Generative Feature Language Models for Mining Implicit</a:t>
            </a:r>
            <a:br>
              <a:rPr lang="en-US" altLang="zh-TW" sz="3600" b="1" dirty="0"/>
            </a:br>
            <a:r>
              <a:rPr lang="en-US" altLang="zh-TW" sz="3600" b="1" dirty="0"/>
              <a:t>Features from Customer Reviews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096512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Speaker: Jim-an </a:t>
            </a:r>
            <a:r>
              <a:rPr lang="en-US" altLang="zh-TW" dirty="0" err="1"/>
              <a:t>tsai</a:t>
            </a:r>
            <a:endParaRPr lang="en-US" altLang="zh-TW" dirty="0"/>
          </a:p>
          <a:p>
            <a:r>
              <a:rPr lang="en-US" altLang="zh-TW" dirty="0"/>
              <a:t>advisor: professor </a:t>
            </a:r>
            <a:r>
              <a:rPr lang="en-US" altLang="zh-TW" dirty="0" err="1"/>
              <a:t>jia-lin</a:t>
            </a:r>
            <a:r>
              <a:rPr lang="en-US" altLang="zh-TW" dirty="0"/>
              <a:t> </a:t>
            </a:r>
            <a:r>
              <a:rPr lang="en-US" altLang="zh-TW" dirty="0" err="1"/>
              <a:t>koh</a:t>
            </a:r>
            <a:endParaRPr lang="en-US" altLang="zh-TW" dirty="0"/>
          </a:p>
          <a:p>
            <a:r>
              <a:rPr lang="en-US" altLang="zh-TW" dirty="0"/>
              <a:t>Author: </a:t>
            </a:r>
            <a:r>
              <a:rPr lang="en-US" altLang="zh-TW" dirty="0" err="1"/>
              <a:t>Shubhra</a:t>
            </a:r>
            <a:r>
              <a:rPr lang="en-US" altLang="zh-TW" dirty="0"/>
              <a:t> </a:t>
            </a:r>
            <a:r>
              <a:rPr lang="en-US" altLang="zh-TW" dirty="0" err="1"/>
              <a:t>Kanti</a:t>
            </a:r>
            <a:r>
              <a:rPr lang="en-US" altLang="zh-TW" dirty="0"/>
              <a:t> </a:t>
            </a:r>
            <a:r>
              <a:rPr lang="en-US" altLang="zh-TW" dirty="0" err="1"/>
              <a:t>Karmaker</a:t>
            </a:r>
            <a:r>
              <a:rPr lang="en-US" altLang="zh-TW" dirty="0"/>
              <a:t> </a:t>
            </a:r>
            <a:r>
              <a:rPr lang="en-US" altLang="zh-TW" dirty="0" err="1" smtClean="0"/>
              <a:t>Santu</a:t>
            </a:r>
            <a:r>
              <a:rPr lang="zh-TW" altLang="en-US" dirty="0" smtClean="0"/>
              <a:t>，</a:t>
            </a:r>
            <a:r>
              <a:rPr lang="en-US" altLang="zh-TW" dirty="0" err="1"/>
              <a:t>Parikshit</a:t>
            </a:r>
            <a:r>
              <a:rPr lang="en-US" altLang="zh-TW" dirty="0"/>
              <a:t> </a:t>
            </a:r>
            <a:r>
              <a:rPr lang="en-US" altLang="zh-TW" dirty="0" err="1" smtClean="0"/>
              <a:t>Sondhi</a:t>
            </a:r>
            <a:r>
              <a:rPr lang="zh-TW" altLang="en-US" dirty="0" smtClean="0"/>
              <a:t>，</a:t>
            </a:r>
            <a:r>
              <a:rPr lang="en-US" altLang="zh-TW" dirty="0" err="1"/>
              <a:t>ChengXiang</a:t>
            </a:r>
            <a:r>
              <a:rPr lang="en-US" altLang="zh-TW" dirty="0"/>
              <a:t> </a:t>
            </a:r>
            <a:r>
              <a:rPr lang="en-US" altLang="zh-TW" dirty="0" err="1"/>
              <a:t>Zhai</a:t>
            </a:r>
            <a:endParaRPr lang="en-US" altLang="zh-TW" dirty="0"/>
          </a:p>
          <a:p>
            <a:r>
              <a:rPr lang="en-US" altLang="zh-TW" dirty="0"/>
              <a:t>Date: </a:t>
            </a:r>
            <a:r>
              <a:rPr lang="en-US" altLang="zh-TW" dirty="0" smtClean="0"/>
              <a:t>2017/10/3</a:t>
            </a:r>
            <a:endParaRPr lang="en-US" altLang="zh-TW" dirty="0"/>
          </a:p>
          <a:p>
            <a:r>
              <a:rPr lang="en-US" altLang="zh-TW" dirty="0"/>
              <a:t>Source: </a:t>
            </a:r>
            <a:r>
              <a:rPr lang="en-US" altLang="zh-TW" dirty="0" smtClean="0"/>
              <a:t>CIKM’16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1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Generative Feature Language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29" y="1900621"/>
            <a:ext cx="7967519" cy="483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7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Parameter Estimation in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c(w, S) is the number of times word w appears in sentence S.</a:t>
            </a:r>
          </a:p>
          <a:p>
            <a:endParaRPr lang="en-US" altLang="zh-TW" dirty="0"/>
          </a:p>
          <a:p>
            <a:r>
              <a:rPr lang="en-US" altLang="zh-TW" dirty="0" smtClean="0"/>
              <a:t>C(</a:t>
            </a:r>
            <a:r>
              <a:rPr lang="en-US" altLang="zh-TW" dirty="0" err="1" smtClean="0"/>
              <a:t>fi,w</a:t>
            </a:r>
            <a:r>
              <a:rPr lang="en-US" altLang="zh-TW" dirty="0" smtClean="0"/>
              <a:t>) is the </a:t>
            </a:r>
            <a:r>
              <a:rPr lang="en-US" altLang="zh-TW" dirty="0"/>
              <a:t>number of times fi and w occur explicitly </a:t>
            </a:r>
            <a:r>
              <a:rPr lang="en-US" altLang="zh-TW" dirty="0" smtClean="0"/>
              <a:t>in the </a:t>
            </a:r>
            <a:r>
              <a:rPr lang="en-US" altLang="zh-TW" dirty="0"/>
              <a:t>same sentence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C(w) is </a:t>
            </a:r>
            <a:r>
              <a:rPr lang="en-US" altLang="zh-TW" dirty="0"/>
              <a:t>the number of </a:t>
            </a:r>
            <a:r>
              <a:rPr lang="en-US" altLang="zh-TW" dirty="0" smtClean="0"/>
              <a:t>review sentences </a:t>
            </a:r>
            <a:r>
              <a:rPr lang="en-US" altLang="zh-TW" dirty="0"/>
              <a:t>where word w appears at least once.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66" y="2425666"/>
            <a:ext cx="3076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66" y="3894722"/>
            <a:ext cx="5429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66" y="4804260"/>
            <a:ext cx="4133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 language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Training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Testing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03" y="69232"/>
            <a:ext cx="3933825" cy="13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33" y="2535956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08" y="2514374"/>
            <a:ext cx="1431919" cy="4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33" y="4258477"/>
            <a:ext cx="1381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58" y="4220327"/>
            <a:ext cx="3177662" cy="4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784033" y="4927384"/>
            <a:ext cx="3127369" cy="333375"/>
            <a:chOff x="1784033" y="4927384"/>
            <a:chExt cx="3127369" cy="333375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33" y="4927384"/>
              <a:ext cx="23717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927" y="4927384"/>
              <a:ext cx="752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79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 Topics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Training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Testing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92" y="143477"/>
            <a:ext cx="3430854" cy="20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33" y="2535956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08" y="2388318"/>
            <a:ext cx="2457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33" y="4258477"/>
            <a:ext cx="1381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58" y="4058452"/>
            <a:ext cx="2571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1784033" y="4927384"/>
            <a:ext cx="3127369" cy="333375"/>
            <a:chOff x="1784033" y="4927384"/>
            <a:chExt cx="3127369" cy="333375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33" y="4927384"/>
              <a:ext cx="23717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927" y="4927384"/>
              <a:ext cx="752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53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Estimation in </a:t>
            </a:r>
            <a:r>
              <a:rPr lang="en-US" altLang="zh-TW" dirty="0" smtClean="0"/>
              <a:t>testing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Use EM algorithm</a:t>
            </a:r>
          </a:p>
          <a:p>
            <a:r>
              <a:rPr lang="en-US" altLang="zh-TW" dirty="0" smtClean="0"/>
              <a:t>First give a </a:t>
            </a:r>
            <a:r>
              <a:rPr lang="en-US" altLang="zh-TW" dirty="0"/>
              <a:t>randomly assigning </a:t>
            </a:r>
            <a:r>
              <a:rPr lang="en-US" altLang="zh-TW" dirty="0" smtClean="0"/>
              <a:t>values </a:t>
            </a:r>
            <a:r>
              <a:rPr lang="en-US" altLang="zh-TW" dirty="0"/>
              <a:t>to all the parameters to </a:t>
            </a:r>
            <a:r>
              <a:rPr lang="en-US" altLang="zh-TW" dirty="0" smtClean="0"/>
              <a:t>be estimated, </a:t>
            </a:r>
            <a:r>
              <a:rPr lang="en-US" altLang="zh-TW" dirty="0" err="1" smtClean="0"/>
              <a:t>eg</a:t>
            </a:r>
            <a:r>
              <a:rPr lang="en-US" altLang="zh-TW" dirty="0"/>
              <a:t>:</a:t>
            </a:r>
            <a:endParaRPr lang="en-US" altLang="zh-TW" dirty="0" smtClean="0"/>
          </a:p>
          <a:p>
            <a:r>
              <a:rPr lang="en-US" altLang="zh-TW" dirty="0" smtClean="0"/>
              <a:t>Ex: consider </a:t>
            </a:r>
            <a:r>
              <a:rPr lang="en-US" altLang="zh-TW" dirty="0"/>
              <a:t>the generation of a word </a:t>
            </a:r>
            <a:r>
              <a:rPr lang="en-US" altLang="zh-TW" dirty="0" smtClean="0"/>
              <a:t>"pocket“</a:t>
            </a:r>
          </a:p>
          <a:p>
            <a:r>
              <a:rPr lang="en-US" altLang="zh-TW" dirty="0" smtClean="0"/>
              <a:t>E-step</a:t>
            </a:r>
          </a:p>
          <a:p>
            <a:r>
              <a:rPr lang="en-US" altLang="zh-TW" dirty="0" smtClean="0"/>
              <a:t>1. compute the probability </a:t>
            </a:r>
            <a:r>
              <a:rPr lang="en-US" altLang="zh-TW" dirty="0"/>
              <a:t>the </a:t>
            </a:r>
            <a:r>
              <a:rPr lang="en-US" altLang="zh-TW" dirty="0" smtClean="0"/>
              <a:t>background </a:t>
            </a:r>
            <a:r>
              <a:rPr lang="en-US" altLang="zh-TW" dirty="0"/>
              <a:t>model generated word </a:t>
            </a:r>
            <a:r>
              <a:rPr lang="en-US" altLang="zh-TW" dirty="0" smtClean="0"/>
              <a:t>"pocket“</a:t>
            </a:r>
          </a:p>
          <a:p>
            <a:r>
              <a:rPr lang="en-US" altLang="zh-TW" dirty="0" smtClean="0"/>
              <a:t>2. if not background, then </a:t>
            </a:r>
            <a:r>
              <a:rPr lang="en-US" altLang="zh-TW" dirty="0"/>
              <a:t>it is </a:t>
            </a:r>
            <a:r>
              <a:rPr lang="en-US" altLang="zh-TW" dirty="0" smtClean="0"/>
              <a:t>generated from </a:t>
            </a:r>
            <a:r>
              <a:rPr lang="en-US" altLang="zh-TW" dirty="0"/>
              <a:t>which feature </a:t>
            </a:r>
            <a:r>
              <a:rPr lang="en-US" altLang="zh-TW" dirty="0" smtClean="0"/>
              <a:t>topics. </a:t>
            </a:r>
            <a:r>
              <a:rPr lang="en-US" altLang="zh-TW" dirty="0" err="1" smtClean="0"/>
              <a:t>Eg</a:t>
            </a:r>
            <a:r>
              <a:rPr lang="en-US" altLang="zh-TW" dirty="0" smtClean="0"/>
              <a:t>. </a:t>
            </a:r>
            <a:r>
              <a:rPr lang="en-US" altLang="zh-TW" dirty="0"/>
              <a:t>"</a:t>
            </a:r>
            <a:r>
              <a:rPr lang="en-US" altLang="zh-TW" dirty="0" smtClean="0"/>
              <a:t>size</a:t>
            </a:r>
            <a:r>
              <a:rPr lang="en-US" altLang="zh-TW" dirty="0"/>
              <a:t>", </a:t>
            </a:r>
            <a:r>
              <a:rPr lang="en-US" altLang="zh-TW" dirty="0"/>
              <a:t>"</a:t>
            </a:r>
            <a:r>
              <a:rPr lang="en-US" altLang="zh-TW" dirty="0" smtClean="0"/>
              <a:t>sound</a:t>
            </a:r>
            <a:r>
              <a:rPr lang="en-US" altLang="zh-TW" dirty="0"/>
              <a:t>", </a:t>
            </a:r>
            <a:r>
              <a:rPr lang="en-US" altLang="zh-TW" dirty="0"/>
              <a:t>"</a:t>
            </a:r>
            <a:r>
              <a:rPr lang="en-US" altLang="zh-TW" dirty="0" smtClean="0"/>
              <a:t>screen“,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3. </a:t>
            </a:r>
            <a:r>
              <a:rPr lang="en-US" altLang="zh-TW" dirty="0" smtClean="0"/>
              <a:t>Figure that P(</a:t>
            </a:r>
            <a:r>
              <a:rPr lang="en-US" altLang="zh-TW" dirty="0"/>
              <a:t>"</a:t>
            </a:r>
            <a:r>
              <a:rPr lang="en-US" altLang="zh-TW" dirty="0" err="1" smtClean="0"/>
              <a:t>pocket</a:t>
            </a:r>
            <a:r>
              <a:rPr lang="en-US" altLang="zh-TW" dirty="0" err="1"/>
              <a:t>"</a:t>
            </a:r>
            <a:r>
              <a:rPr lang="en-US" altLang="zh-TW" dirty="0" err="1" smtClean="0"/>
              <a:t>|"size</a:t>
            </a:r>
            <a:r>
              <a:rPr lang="en-US" altLang="zh-TW" dirty="0" smtClean="0"/>
              <a:t>") is the highest score than other features.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41" y="5029200"/>
            <a:ext cx="6124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45" y="2544779"/>
            <a:ext cx="209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Estimation in testing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M-step</a:t>
            </a:r>
          </a:p>
          <a:p>
            <a:r>
              <a:rPr lang="en-US" altLang="zh-TW" dirty="0" smtClean="0"/>
              <a:t>Consider a sentence: "There </a:t>
            </a:r>
            <a:r>
              <a:rPr lang="en-US" altLang="zh-TW" dirty="0"/>
              <a:t>were scratches on the display. Its very annoying."</a:t>
            </a:r>
            <a:endParaRPr lang="en-US" altLang="zh-TW" dirty="0" smtClean="0"/>
          </a:p>
          <a:p>
            <a:r>
              <a:rPr lang="en-US" altLang="zh-TW" dirty="0" smtClean="0"/>
              <a:t>1. Find the words "scratches</a:t>
            </a:r>
            <a:r>
              <a:rPr lang="en-US" altLang="zh-TW" dirty="0"/>
              <a:t>" and </a:t>
            </a:r>
            <a:r>
              <a:rPr lang="en-US" altLang="zh-TW" dirty="0" smtClean="0"/>
              <a:t>"display“, the rest of words are mostly </a:t>
            </a:r>
            <a:r>
              <a:rPr lang="en-US" altLang="zh-TW" dirty="0"/>
              <a:t>background words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2</a:t>
            </a:r>
            <a:r>
              <a:rPr lang="en-US" altLang="zh-TW" dirty="0"/>
              <a:t>. Figure </a:t>
            </a:r>
            <a:r>
              <a:rPr lang="en-US" altLang="zh-TW" dirty="0" smtClean="0"/>
              <a:t>that </a:t>
            </a:r>
            <a:r>
              <a:rPr lang="en-US" altLang="zh-TW" dirty="0"/>
              <a:t>the </a:t>
            </a:r>
            <a:r>
              <a:rPr lang="en-US" altLang="zh-TW" dirty="0" smtClean="0"/>
              <a:t>fraction </a:t>
            </a:r>
            <a:r>
              <a:rPr lang="en-US" altLang="zh-TW" dirty="0"/>
              <a:t>for feature </a:t>
            </a:r>
            <a:r>
              <a:rPr lang="en-US" altLang="zh-TW" dirty="0" smtClean="0"/>
              <a:t>"screen</a:t>
            </a:r>
            <a:r>
              <a:rPr lang="en-US" altLang="zh-TW" dirty="0"/>
              <a:t>" is most likely to be larger than </a:t>
            </a:r>
            <a:r>
              <a:rPr lang="en-US" altLang="zh-TW" dirty="0" smtClean="0"/>
              <a:t>the features "size</a:t>
            </a:r>
            <a:r>
              <a:rPr lang="en-US" altLang="zh-TW" dirty="0"/>
              <a:t>" </a:t>
            </a:r>
            <a:r>
              <a:rPr lang="en-US" altLang="zh-TW" dirty="0" smtClean="0"/>
              <a:t>and</a:t>
            </a:r>
            <a:r>
              <a:rPr lang="en-US" altLang="zh-TW" dirty="0"/>
              <a:t> </a:t>
            </a:r>
            <a:r>
              <a:rPr lang="en-US" altLang="zh-TW" dirty="0" smtClean="0"/>
              <a:t>"sound</a:t>
            </a:r>
            <a:r>
              <a:rPr lang="en-US" altLang="zh-TW" dirty="0"/>
              <a:t>".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84" y="4777992"/>
            <a:ext cx="6257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20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Implicit Feature Prediction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GFLM-Word</a:t>
            </a:r>
          </a:p>
          <a:p>
            <a:r>
              <a:rPr lang="en-US" altLang="zh-TW" dirty="0"/>
              <a:t>A</a:t>
            </a:r>
            <a:r>
              <a:rPr lang="en-US" altLang="zh-TW" dirty="0" smtClean="0"/>
              <a:t>t each </a:t>
            </a:r>
            <a:r>
              <a:rPr lang="en-US" altLang="zh-TW" dirty="0"/>
              <a:t>word w and adds a feature f to the inferred </a:t>
            </a:r>
            <a:r>
              <a:rPr lang="en-US" altLang="zh-TW" dirty="0" smtClean="0"/>
              <a:t>implicit feature </a:t>
            </a:r>
            <a:r>
              <a:rPr lang="en-US" altLang="zh-TW" dirty="0"/>
              <a:t>list X(S) if and only </a:t>
            </a:r>
            <a:r>
              <a:rPr lang="en-US" altLang="zh-TW" dirty="0" smtClean="0"/>
              <a:t>p(</a:t>
            </a:r>
            <a:r>
              <a:rPr lang="en-US" altLang="zh-TW" dirty="0" err="1" smtClean="0"/>
              <a:t>z</a:t>
            </a:r>
            <a:r>
              <a:rPr lang="en-US" altLang="zh-TW" sz="1100" dirty="0" err="1" smtClean="0"/>
              <a:t>S,w</a:t>
            </a:r>
            <a:r>
              <a:rPr lang="en-US" altLang="zh-TW" dirty="0" smtClean="0"/>
              <a:t> </a:t>
            </a:r>
            <a:r>
              <a:rPr lang="en-US" altLang="zh-TW" dirty="0"/>
              <a:t>= f</a:t>
            </a:r>
            <a:r>
              <a:rPr lang="en-US" altLang="zh-TW" dirty="0" smtClean="0"/>
              <a:t>)*(</a:t>
            </a:r>
            <a:r>
              <a:rPr lang="en-US" altLang="zh-TW" dirty="0"/>
              <a:t>1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p(</a:t>
            </a:r>
            <a:r>
              <a:rPr lang="en-US" altLang="zh-TW" dirty="0" err="1" smtClean="0"/>
              <a:t>z</a:t>
            </a:r>
            <a:r>
              <a:rPr lang="en-US" altLang="zh-TW" sz="1100" dirty="0" err="1" smtClean="0"/>
              <a:t>S,w</a:t>
            </a:r>
            <a:r>
              <a:rPr lang="en-US" altLang="zh-TW" dirty="0" smtClean="0"/>
              <a:t> =B</a:t>
            </a:r>
            <a:r>
              <a:rPr lang="en-US" altLang="zh-TW" dirty="0"/>
              <a:t>)) is greater than some </a:t>
            </a:r>
            <a:r>
              <a:rPr lang="en-US" altLang="zh-TW" dirty="0" smtClean="0"/>
              <a:t>threshold </a:t>
            </a:r>
            <a:r>
              <a:rPr lang="el-GR" altLang="zh-TW" dirty="0"/>
              <a:t>θ </a:t>
            </a:r>
            <a:r>
              <a:rPr lang="en-US" altLang="zh-TW" dirty="0" smtClean="0"/>
              <a:t>for </a:t>
            </a:r>
            <a:r>
              <a:rPr lang="en-US" altLang="zh-TW" dirty="0"/>
              <a:t>at least </a:t>
            </a:r>
            <a:r>
              <a:rPr lang="en-US" altLang="zh-TW" dirty="0" smtClean="0"/>
              <a:t>one word</a:t>
            </a:r>
            <a:r>
              <a:rPr lang="en-US" altLang="zh-TW" dirty="0"/>
              <a:t> </a:t>
            </a:r>
            <a:r>
              <a:rPr lang="en-US" altLang="zh-TW" dirty="0" smtClean="0"/>
              <a:t>in </a:t>
            </a:r>
            <a:r>
              <a:rPr lang="en-US" altLang="zh-TW" dirty="0"/>
              <a:t>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GFLM-Sentence</a:t>
            </a:r>
          </a:p>
          <a:p>
            <a:r>
              <a:rPr lang="en-US" altLang="zh-TW" dirty="0" smtClean="0"/>
              <a:t>At</a:t>
            </a:r>
            <a:r>
              <a:rPr lang="en-US" altLang="zh-TW" dirty="0"/>
              <a:t> the contribution of each feature f in the generation of </a:t>
            </a:r>
            <a:r>
              <a:rPr lang="en-US" altLang="zh-TW" dirty="0" smtClean="0"/>
              <a:t>the sentence</a:t>
            </a:r>
            <a:r>
              <a:rPr lang="en-US" altLang="zh-TW" dirty="0"/>
              <a:t>, </a:t>
            </a:r>
            <a:r>
              <a:rPr lang="en-US" altLang="zh-TW" dirty="0" err="1" smtClean="0"/>
              <a:t>i.e</a:t>
            </a:r>
            <a:r>
              <a:rPr lang="en-US" altLang="zh-TW" dirty="0" smtClean="0"/>
              <a:t>       and </a:t>
            </a:r>
            <a:r>
              <a:rPr lang="en-US" altLang="zh-TW" dirty="0"/>
              <a:t>infers </a:t>
            </a:r>
            <a:r>
              <a:rPr lang="en-US" altLang="zh-TW" dirty="0" smtClean="0"/>
              <a:t>f* </a:t>
            </a:r>
            <a:r>
              <a:rPr lang="en-US" altLang="zh-TW" dirty="0"/>
              <a:t>as an implicit feature </a:t>
            </a:r>
            <a:r>
              <a:rPr lang="en-US" altLang="zh-TW" dirty="0" smtClean="0"/>
              <a:t>only if         is </a:t>
            </a:r>
            <a:r>
              <a:rPr lang="en-US" altLang="zh-TW" dirty="0"/>
              <a:t>greater than some threshold </a:t>
            </a:r>
            <a:r>
              <a:rPr lang="el-GR" altLang="zh-TW" dirty="0"/>
              <a:t>θ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46" y="3966908"/>
            <a:ext cx="457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23" y="4311265"/>
            <a:ext cx="571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9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3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99" y="1914530"/>
            <a:ext cx="9604375" cy="211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9" y="4312569"/>
            <a:ext cx="117824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5" y="2528014"/>
            <a:ext cx="11270213" cy="27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9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" y="2544274"/>
            <a:ext cx="12031579" cy="334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0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Mining implicit feature mentions from review data is </a:t>
            </a:r>
            <a:r>
              <a:rPr lang="en-US" altLang="zh-TW" dirty="0" smtClean="0"/>
              <a:t>an important </a:t>
            </a:r>
            <a:r>
              <a:rPr lang="en-US" altLang="zh-TW" dirty="0"/>
              <a:t>task required in any applications involving </a:t>
            </a:r>
            <a:r>
              <a:rPr lang="en-US" altLang="zh-TW" dirty="0" smtClean="0"/>
              <a:t>summarizing </a:t>
            </a:r>
            <a:r>
              <a:rPr lang="en-US" altLang="zh-TW" dirty="0"/>
              <a:t>and analyzing review </a:t>
            </a:r>
            <a:r>
              <a:rPr lang="en-US" altLang="zh-TW" dirty="0" smtClean="0"/>
              <a:t>data.</a:t>
            </a:r>
          </a:p>
          <a:p>
            <a:r>
              <a:rPr lang="en-US" altLang="zh-TW" dirty="0"/>
              <a:t>We </a:t>
            </a:r>
            <a:r>
              <a:rPr lang="en-US" altLang="zh-TW" dirty="0" smtClean="0"/>
              <a:t>proposed </a:t>
            </a:r>
            <a:r>
              <a:rPr lang="en-US" altLang="zh-TW" dirty="0"/>
              <a:t>a novel generative feature language model to </a:t>
            </a:r>
            <a:r>
              <a:rPr lang="en-US" altLang="zh-TW" dirty="0" smtClean="0"/>
              <a:t>solve this </a:t>
            </a:r>
            <a:r>
              <a:rPr lang="en-US" altLang="zh-TW" dirty="0"/>
              <a:t>problem in a general and unsupervised way.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1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pic>
        <p:nvPicPr>
          <p:cNvPr id="1026" name="Picture 2" descr="「customer review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85" y="2759075"/>
            <a:ext cx="5583959" cy="30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35" y="1932892"/>
            <a:ext cx="2114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0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Mining Implicit Features from </a:t>
            </a:r>
            <a:r>
              <a:rPr lang="en-US" altLang="zh-TW" dirty="0"/>
              <a:t>C</a:t>
            </a:r>
            <a:r>
              <a:rPr lang="en-US" altLang="zh-TW" dirty="0" smtClean="0"/>
              <a:t>ustomer Reviews!!</a:t>
            </a:r>
          </a:p>
          <a:p>
            <a:r>
              <a:rPr lang="en-US" altLang="zh-TW" dirty="0" smtClean="0"/>
              <a:t>Propose a </a:t>
            </a:r>
            <a:r>
              <a:rPr lang="en-US" altLang="zh-TW" dirty="0"/>
              <a:t>new probabilistic method </a:t>
            </a:r>
            <a:r>
              <a:rPr lang="en-US" altLang="zh-TW" dirty="0" smtClean="0"/>
              <a:t>for </a:t>
            </a:r>
            <a:r>
              <a:rPr lang="en-US" altLang="zh-TW" dirty="0" err="1" smtClean="0"/>
              <a:t>identication</a:t>
            </a:r>
            <a:r>
              <a:rPr lang="en-US" altLang="zh-TW" dirty="0" smtClean="0"/>
              <a:t> </a:t>
            </a:r>
            <a:r>
              <a:rPr lang="en-US" altLang="zh-TW" dirty="0"/>
              <a:t>of implicit feature mentions.</a:t>
            </a:r>
            <a:endParaRPr lang="en-US" altLang="zh-TW" dirty="0" smtClean="0"/>
          </a:p>
          <a:p>
            <a:r>
              <a:rPr lang="en-US" altLang="zh-TW" dirty="0" smtClean="0"/>
              <a:t>Ex:</a:t>
            </a:r>
            <a:endParaRPr lang="en-US" altLang="zh-TW" dirty="0"/>
          </a:p>
          <a:p>
            <a:r>
              <a:rPr lang="en-US" altLang="zh-TW" dirty="0" smtClean="0"/>
              <a:t>Review: The </a:t>
            </a:r>
            <a:r>
              <a:rPr lang="en-US" altLang="zh-TW" dirty="0"/>
              <a:t>phone </a:t>
            </a:r>
            <a:r>
              <a:rPr lang="en-US" altLang="zh-TW" dirty="0" smtClean="0"/>
              <a:t>fits </a:t>
            </a:r>
            <a:r>
              <a:rPr lang="en-US" altLang="zh-TW" dirty="0"/>
              <a:t>nicely into any pocket without falling out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Feature: “</a:t>
            </a:r>
            <a:r>
              <a:rPr lang="en-US" altLang="zh-TW" dirty="0" smtClean="0">
                <a:solidFill>
                  <a:srgbClr val="FF0000"/>
                </a:solidFill>
              </a:rPr>
              <a:t>size</a:t>
            </a:r>
            <a:r>
              <a:rPr lang="en-US" altLang="zh-TW" dirty="0" smtClean="0"/>
              <a:t>” &lt;&lt;&lt; BUT cannot detect “size” in this review.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7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32907" y="3331029"/>
            <a:ext cx="1559380" cy="1028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Reviews</a:t>
            </a:r>
          </a:p>
        </p:txBody>
      </p:sp>
      <p:sp>
        <p:nvSpPr>
          <p:cNvPr id="5" name="橢圓 4"/>
          <p:cNvSpPr/>
          <p:nvPr/>
        </p:nvSpPr>
        <p:spPr>
          <a:xfrm>
            <a:off x="4694463" y="3159580"/>
            <a:ext cx="2653393" cy="13715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Generative Feature Language Model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365671" y="3331029"/>
            <a:ext cx="1559380" cy="1028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Has feature or not</a:t>
            </a:r>
          </a:p>
          <a:p>
            <a:pPr algn="ctr"/>
            <a:r>
              <a:rPr lang="en-US" altLang="zh-TW" dirty="0" smtClean="0"/>
              <a:t>(1 or 0)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479813" y="270237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Input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812577" y="270237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Output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688375" y="269460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4" idx="3"/>
            <a:endCxn id="5" idx="2"/>
          </p:cNvCxnSpPr>
          <p:nvPr/>
        </p:nvCxnSpPr>
        <p:spPr>
          <a:xfrm>
            <a:off x="3592287" y="3845379"/>
            <a:ext cx="110217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7" idx="1"/>
          </p:cNvCxnSpPr>
          <p:nvPr/>
        </p:nvCxnSpPr>
        <p:spPr>
          <a:xfrm>
            <a:off x="7347856" y="3826329"/>
            <a:ext cx="1017815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8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6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2518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Assumption: R</a:t>
            </a:r>
            <a:r>
              <a:rPr lang="en-US" altLang="zh-TW" dirty="0" smtClean="0"/>
              <a:t>eview </a:t>
            </a:r>
            <a:r>
              <a:rPr lang="en-US" altLang="zh-TW" dirty="0"/>
              <a:t>sentences </a:t>
            </a:r>
            <a:r>
              <a:rPr lang="en-US" altLang="zh-TW" dirty="0" smtClean="0"/>
              <a:t>with </a:t>
            </a:r>
            <a:r>
              <a:rPr lang="en-US" altLang="zh-TW" dirty="0" smtClean="0">
                <a:solidFill>
                  <a:srgbClr val="FF0000"/>
                </a:solidFill>
              </a:rPr>
              <a:t>explicit </a:t>
            </a:r>
            <a:r>
              <a:rPr lang="en-US" altLang="zh-TW" dirty="0">
                <a:solidFill>
                  <a:srgbClr val="FF0000"/>
                </a:solidFill>
              </a:rPr>
              <a:t>feature mentions </a:t>
            </a:r>
            <a:r>
              <a:rPr lang="en-US" altLang="zh-TW" dirty="0"/>
              <a:t>have already been labeled using </a:t>
            </a:r>
            <a:r>
              <a:rPr lang="en-US" altLang="zh-TW" dirty="0" smtClean="0"/>
              <a:t>a traditional </a:t>
            </a:r>
            <a:r>
              <a:rPr lang="en-US" altLang="zh-TW" dirty="0"/>
              <a:t>dictionary lookup based approach.</a:t>
            </a:r>
            <a:endParaRPr lang="en-US" altLang="zh-TW" dirty="0" smtClean="0"/>
          </a:p>
          <a:p>
            <a:r>
              <a:rPr lang="en-US" altLang="zh-TW" dirty="0" smtClean="0"/>
              <a:t>Goal: </a:t>
            </a:r>
            <a:r>
              <a:rPr lang="en-US" altLang="zh-TW" dirty="0"/>
              <a:t>L</a:t>
            </a:r>
            <a:r>
              <a:rPr lang="en-US" altLang="zh-TW" dirty="0" smtClean="0"/>
              <a:t>abel all remaining </a:t>
            </a:r>
            <a:r>
              <a:rPr lang="en-US" altLang="zh-TW" dirty="0"/>
              <a:t>implicit feature mentions in the dataset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Input: </a:t>
            </a:r>
            <a:r>
              <a:rPr lang="en-US" altLang="zh-TW" dirty="0"/>
              <a:t>Review set R, feature set F, a subset of </a:t>
            </a:r>
            <a:r>
              <a:rPr lang="en-US" altLang="zh-TW" dirty="0" err="1" smtClean="0"/>
              <a:t>Aijk</a:t>
            </a:r>
            <a:r>
              <a:rPr lang="en-US" altLang="zh-TW" dirty="0"/>
              <a:t> </a:t>
            </a:r>
            <a:r>
              <a:rPr lang="en-US" altLang="zh-TW" dirty="0" smtClean="0"/>
              <a:t>entries </a:t>
            </a:r>
            <a:r>
              <a:rPr lang="en-US" altLang="zh-TW" dirty="0"/>
              <a:t>already known to be </a:t>
            </a:r>
            <a:r>
              <a:rPr lang="en-US" altLang="zh-TW" dirty="0" smtClean="0"/>
              <a:t>1</a:t>
            </a:r>
          </a:p>
          <a:p>
            <a:r>
              <a:rPr lang="en-US" altLang="zh-TW" dirty="0" smtClean="0"/>
              <a:t>Output: </a:t>
            </a:r>
            <a:r>
              <a:rPr lang="en-US" altLang="zh-TW" dirty="0"/>
              <a:t>0 or 1 values assigned to the </a:t>
            </a:r>
            <a:r>
              <a:rPr lang="en-US" altLang="zh-TW" dirty="0" smtClean="0"/>
              <a:t>remaining </a:t>
            </a:r>
            <a:r>
              <a:rPr lang="en-US" altLang="zh-TW" dirty="0" err="1" smtClean="0"/>
              <a:t>Aijk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entires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/>
              <a:t> </a:t>
            </a:r>
            <a:r>
              <a:rPr lang="en-US" altLang="zh-TW" dirty="0"/>
              <a:t>F</a:t>
            </a:r>
            <a:r>
              <a:rPr lang="en-US" altLang="zh-TW" dirty="0" smtClean="0"/>
              <a:t>or </a:t>
            </a:r>
            <a:r>
              <a:rPr lang="en-US" altLang="zh-TW" dirty="0"/>
              <a:t>cell phones, fi may be </a:t>
            </a:r>
            <a:r>
              <a:rPr lang="en-US" altLang="zh-TW" dirty="0" smtClean="0"/>
              <a:t>"size</a:t>
            </a:r>
            <a:r>
              <a:rPr lang="en-US" altLang="zh-TW" dirty="0"/>
              <a:t>" or </a:t>
            </a:r>
            <a:r>
              <a:rPr lang="en-US" altLang="zh-TW" dirty="0" smtClean="0"/>
              <a:t>"battery </a:t>
            </a:r>
            <a:r>
              <a:rPr lang="en-US" altLang="zh-TW" dirty="0"/>
              <a:t>life</a:t>
            </a:r>
            <a:r>
              <a:rPr lang="en-US" altLang="zh-TW" dirty="0" smtClean="0"/>
              <a:t>".</a:t>
            </a:r>
          </a:p>
          <a:p>
            <a:r>
              <a:rPr lang="en-US" altLang="zh-TW" dirty="0" err="1" smtClean="0"/>
              <a:t>Aijk</a:t>
            </a:r>
            <a:r>
              <a:rPr lang="en-US" altLang="zh-TW" dirty="0" smtClean="0"/>
              <a:t> are </a:t>
            </a:r>
            <a:r>
              <a:rPr lang="en-US" altLang="zh-TW" dirty="0"/>
              <a:t>binary </a:t>
            </a:r>
            <a:r>
              <a:rPr lang="en-US" altLang="zh-TW" dirty="0" smtClean="0"/>
              <a:t>variables(1 or 0) </a:t>
            </a:r>
            <a:r>
              <a:rPr lang="en-US" altLang="zh-TW" dirty="0"/>
              <a:t>which take a </a:t>
            </a:r>
            <a:r>
              <a:rPr lang="en-US" altLang="zh-TW" dirty="0" smtClean="0"/>
              <a:t>value1 </a:t>
            </a:r>
            <a:r>
              <a:rPr lang="en-US" altLang="zh-TW" dirty="0"/>
              <a:t>if </a:t>
            </a:r>
            <a:r>
              <a:rPr lang="en-US" altLang="zh-TW" dirty="0" err="1"/>
              <a:t>sij</a:t>
            </a:r>
            <a:r>
              <a:rPr lang="en-US" altLang="zh-TW" dirty="0"/>
              <a:t> mentions feature </a:t>
            </a:r>
            <a:r>
              <a:rPr lang="en-US" altLang="zh-TW" dirty="0" err="1"/>
              <a:t>fk</a:t>
            </a:r>
            <a:r>
              <a:rPr lang="en-US" altLang="zh-TW" dirty="0"/>
              <a:t> (either explicitly or </a:t>
            </a:r>
            <a:r>
              <a:rPr lang="en-US" altLang="zh-TW" dirty="0" smtClean="0"/>
              <a:t>implicitly, </a:t>
            </a:r>
            <a:r>
              <a:rPr lang="en-US" altLang="zh-TW" dirty="0" err="1" smtClean="0"/>
              <a:t>eg</a:t>
            </a:r>
            <a:r>
              <a:rPr lang="en-US" altLang="zh-TW" dirty="0" smtClean="0"/>
              <a:t>: size or</a:t>
            </a:r>
            <a:r>
              <a:rPr lang="en-US" altLang="zh-TW" dirty="0"/>
              <a:t> battery </a:t>
            </a:r>
            <a:r>
              <a:rPr lang="en-US" altLang="zh-TW" dirty="0" smtClean="0"/>
              <a:t>life) and </a:t>
            </a:r>
            <a:r>
              <a:rPr lang="en-US" altLang="zh-TW" dirty="0"/>
              <a:t>0 otherwise.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17" y="4205640"/>
            <a:ext cx="1809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4192904" y="4223688"/>
            <a:ext cx="2352675" cy="314325"/>
            <a:chOff x="4327658" y="4448226"/>
            <a:chExt cx="2352675" cy="314325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658" y="4488983"/>
              <a:ext cx="5143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008" y="4448226"/>
              <a:ext cx="1838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61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Generative Feature Language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Key idea: Unigram language model</a:t>
            </a:r>
          </a:p>
          <a:p>
            <a:r>
              <a:rPr lang="en-US" altLang="zh-TW" dirty="0" smtClean="0"/>
              <a:t>Ex: if “size” is a feature for the unigram </a:t>
            </a:r>
            <a:r>
              <a:rPr lang="en-US" altLang="zh-TW" dirty="0"/>
              <a:t>language </a:t>
            </a:r>
            <a:r>
              <a:rPr lang="en-US" altLang="zh-TW" dirty="0" smtClean="0"/>
              <a:t>model</a:t>
            </a:r>
          </a:p>
          <a:p>
            <a:r>
              <a:rPr lang="en-US" altLang="zh-TW" dirty="0" smtClean="0"/>
              <a:t>P(size) of word “pocket” will get high score</a:t>
            </a:r>
          </a:p>
          <a:p>
            <a:r>
              <a:rPr lang="en-US" altLang="zh-TW" dirty="0" smtClean="0"/>
              <a:t>P(size) of </a:t>
            </a:r>
            <a:r>
              <a:rPr lang="en-US" altLang="zh-TW" dirty="0"/>
              <a:t>word </a:t>
            </a:r>
            <a:r>
              <a:rPr lang="en-US" altLang="zh-TW" dirty="0" smtClean="0"/>
              <a:t>“friendly” </a:t>
            </a:r>
            <a:r>
              <a:rPr lang="en-US" altLang="zh-TW" dirty="0"/>
              <a:t>will get </a:t>
            </a:r>
            <a:r>
              <a:rPr lang="en-US" altLang="zh-TW" dirty="0" smtClean="0"/>
              <a:t>low score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3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Perfect condition??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Suppose we can estimate an accurate feature </a:t>
            </a:r>
            <a:r>
              <a:rPr lang="en-US" altLang="zh-TW" dirty="0" smtClean="0"/>
              <a:t>language model </a:t>
            </a:r>
            <a:r>
              <a:rPr lang="en-US" altLang="zh-TW" dirty="0"/>
              <a:t>for every </a:t>
            </a:r>
            <a:r>
              <a:rPr lang="en-US" altLang="zh-TW" dirty="0" smtClean="0"/>
              <a:t>feature.</a:t>
            </a:r>
          </a:p>
          <a:p>
            <a:r>
              <a:rPr lang="en-US" altLang="zh-TW" dirty="0" smtClean="0"/>
              <a:t>It would be easy to do:</a:t>
            </a:r>
          </a:p>
          <a:p>
            <a:r>
              <a:rPr lang="en-US" altLang="zh-TW" dirty="0" smtClean="0"/>
              <a:t>1.  Compute </a:t>
            </a:r>
            <a:r>
              <a:rPr lang="en-US" altLang="zh-TW" dirty="0"/>
              <a:t>the probability of a candidate sentence using each </a:t>
            </a:r>
            <a:r>
              <a:rPr lang="en-US" altLang="zh-TW" dirty="0" smtClean="0"/>
              <a:t>feature </a:t>
            </a:r>
            <a:r>
              <a:rPr lang="en-US" altLang="zh-TW" dirty="0"/>
              <a:t>language </a:t>
            </a:r>
            <a:r>
              <a:rPr lang="en-US" altLang="zh-TW" dirty="0" smtClean="0"/>
              <a:t>model</a:t>
            </a:r>
          </a:p>
          <a:p>
            <a:r>
              <a:rPr lang="en-US" altLang="zh-TW" dirty="0" smtClean="0"/>
              <a:t>2.  Tag </a:t>
            </a:r>
            <a:r>
              <a:rPr lang="en-US" altLang="zh-TW" dirty="0"/>
              <a:t>the sentence with </a:t>
            </a:r>
            <a:r>
              <a:rPr lang="en-US" altLang="zh-TW" dirty="0" smtClean="0"/>
              <a:t>features whose </a:t>
            </a:r>
            <a:r>
              <a:rPr lang="en-US" altLang="zh-TW" dirty="0"/>
              <a:t>feature language models give the sentence a </a:t>
            </a:r>
            <a:r>
              <a:rPr lang="en-US" altLang="zh-TW" dirty="0" smtClean="0"/>
              <a:t>sufficiently </a:t>
            </a:r>
            <a:r>
              <a:rPr lang="en-US" altLang="zh-TW" dirty="0"/>
              <a:t>large probability.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81B2-7F98-41EA-ADC5-044D1E84A54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2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TM02900771[[fn=扇形區]]</Template>
  <TotalTime>853</TotalTime>
  <Words>724</Words>
  <Application>Microsoft Office PowerPoint</Application>
  <PresentationFormat>自訂</PresentationFormat>
  <Paragraphs>136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4" baseType="lpstr">
      <vt:lpstr>HDOfficeLightV0</vt:lpstr>
      <vt:lpstr>Gallery</vt:lpstr>
      <vt:lpstr>Generative Feature Language Models for Mining Implicit Features from Customer Reviews</vt:lpstr>
      <vt:lpstr>outline</vt:lpstr>
      <vt:lpstr>Motivation</vt:lpstr>
      <vt:lpstr>Purpose</vt:lpstr>
      <vt:lpstr>framework</vt:lpstr>
      <vt:lpstr>outline</vt:lpstr>
      <vt:lpstr>Problem formulation</vt:lpstr>
      <vt:lpstr>A Generative Feature Language Model</vt:lpstr>
      <vt:lpstr>Perfect condition??</vt:lpstr>
      <vt:lpstr>A Generative Feature Language Model</vt:lpstr>
      <vt:lpstr>Parameter Estimation in training</vt:lpstr>
      <vt:lpstr>Background language model</vt:lpstr>
      <vt:lpstr>Feature Topics</vt:lpstr>
      <vt:lpstr>Parameter Estimation in testing</vt:lpstr>
      <vt:lpstr>Parameter Estimation in testing</vt:lpstr>
      <vt:lpstr>Implicit Feature Prediction</vt:lpstr>
      <vt:lpstr>outline</vt:lpstr>
      <vt:lpstr>Dataset</vt:lpstr>
      <vt:lpstr>Result</vt:lpstr>
      <vt:lpstr>Result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Feature Language Models for Mining Implicit Features from Customer Reviews</dc:title>
  <dc:creator>蔡謹安</dc:creator>
  <cp:lastModifiedBy>Henry</cp:lastModifiedBy>
  <cp:revision>55</cp:revision>
  <dcterms:created xsi:type="dcterms:W3CDTF">2017-10-02T13:52:34Z</dcterms:created>
  <dcterms:modified xsi:type="dcterms:W3CDTF">2017-10-03T05:25:11Z</dcterms:modified>
</cp:coreProperties>
</file>